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13 – Midterm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</a:t>
            </a:r>
            <a:r>
              <a:rPr lang="en-US" dirty="0" smtClean="0"/>
              <a:t>Format?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we’ve covered so far!</a:t>
            </a:r>
          </a:p>
          <a:p>
            <a:r>
              <a:rPr lang="en-US" dirty="0" smtClean="0"/>
              <a:t>You should be especially familiar with:</a:t>
            </a:r>
          </a:p>
          <a:p>
            <a:pPr lvl="1"/>
            <a:r>
              <a:rPr lang="en-US" dirty="0" smtClean="0"/>
              <a:t>Evaluating expressions</a:t>
            </a:r>
          </a:p>
          <a:p>
            <a:pPr lvl="1"/>
            <a:r>
              <a:rPr lang="en-US" dirty="0" smtClean="0"/>
              <a:t>Control structures</a:t>
            </a:r>
          </a:p>
          <a:p>
            <a:pPr lvl="2"/>
            <a:r>
              <a:rPr lang="en-US" dirty="0" smtClean="0"/>
              <a:t>While loops</a:t>
            </a:r>
          </a:p>
          <a:p>
            <a:pPr lvl="3"/>
            <a:r>
              <a:rPr lang="en-US" sz="2400" dirty="0" smtClean="0"/>
              <a:t>Including sentinel loops</a:t>
            </a:r>
            <a:endParaRPr lang="en-US" dirty="0" smtClean="0"/>
          </a:p>
          <a:p>
            <a:pPr lvl="2"/>
            <a:r>
              <a:rPr lang="en-US" dirty="0" smtClean="0"/>
              <a:t>If/</a:t>
            </a:r>
            <a:r>
              <a:rPr lang="en-US" dirty="0" err="1" smtClean="0"/>
              <a:t>Elif</a:t>
            </a:r>
            <a:r>
              <a:rPr lang="en-US" dirty="0" smtClean="0"/>
              <a:t>/Else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4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should be especially familiar with:</a:t>
            </a:r>
          </a:p>
          <a:p>
            <a:pPr lvl="1"/>
            <a:r>
              <a:rPr lang="en-US" dirty="0" smtClean="0"/>
              <a:t>Strings</a:t>
            </a:r>
          </a:p>
          <a:p>
            <a:pPr lvl="2"/>
            <a:r>
              <a:rPr lang="en-US" dirty="0" smtClean="0"/>
              <a:t>Indexing, slicing, concatenating</a:t>
            </a:r>
          </a:p>
          <a:p>
            <a:pPr lvl="1"/>
            <a:r>
              <a:rPr lang="en-US" dirty="0" smtClean="0"/>
              <a:t>Lists</a:t>
            </a:r>
          </a:p>
          <a:p>
            <a:pPr lvl="2"/>
            <a:r>
              <a:rPr lang="en-US" dirty="0" smtClean="0"/>
              <a:t>Indexing, traversing</a:t>
            </a:r>
          </a:p>
          <a:p>
            <a:pPr lvl="2"/>
            <a:r>
              <a:rPr lang="en-US" dirty="0" smtClean="0"/>
              <a:t>Appending</a:t>
            </a:r>
          </a:p>
          <a:p>
            <a:pPr lvl="1"/>
            <a:r>
              <a:rPr lang="en-US" dirty="0" smtClean="0"/>
              <a:t>Functions</a:t>
            </a:r>
          </a:p>
          <a:p>
            <a:pPr lvl="2"/>
            <a:r>
              <a:rPr lang="en-US" dirty="0" smtClean="0"/>
              <a:t>Actual and formal parameters (and return values)</a:t>
            </a:r>
          </a:p>
          <a:p>
            <a:pPr lvl="2"/>
            <a:r>
              <a:rPr lang="en-US" dirty="0" smtClean="0"/>
              <a:t>Defining and calling functions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</a:t>
            </a:r>
            <a:r>
              <a:rPr lang="en-US" dirty="0" smtClean="0"/>
              <a:t>Content?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your name and circle your section</a:t>
            </a:r>
          </a:p>
          <a:p>
            <a:pPr lvl="1"/>
            <a:r>
              <a:rPr lang="en-US" dirty="0" smtClean="0"/>
              <a:t>Make sure your name is </a:t>
            </a:r>
            <a:r>
              <a:rPr lang="en-US" b="1" i="1" u="sng" dirty="0" smtClean="0"/>
              <a:t>legible</a:t>
            </a:r>
          </a:p>
          <a:p>
            <a:pPr lvl="2"/>
            <a:endParaRPr lang="en-US" dirty="0"/>
          </a:p>
          <a:p>
            <a:r>
              <a:rPr lang="en-US" dirty="0" smtClean="0"/>
              <a:t>Flip through the exam and get a feel for the length of it and the types of questions</a:t>
            </a:r>
          </a:p>
          <a:p>
            <a:pPr lvl="1"/>
            <a:r>
              <a:rPr lang="en-US" sz="3200" dirty="0" smtClean="0"/>
              <a:t>The programming problems are the last </a:t>
            </a:r>
            <a:br>
              <a:rPr lang="en-US" sz="3200" dirty="0" smtClean="0"/>
            </a:br>
            <a:r>
              <a:rPr lang="en-US" sz="3200" dirty="0" smtClean="0"/>
              <a:t>questions on the exam – don’t leave </a:t>
            </a:r>
            <a:br>
              <a:rPr lang="en-US" sz="3200" dirty="0" smtClean="0"/>
            </a:br>
            <a:r>
              <a:rPr lang="en-US" sz="3200" dirty="0" smtClean="0"/>
              <a:t>them until the last minute!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4951" cy="4156799"/>
          </a:xfrm>
        </p:spPr>
        <p:txBody>
          <a:bodyPr/>
          <a:lstStyle/>
          <a:p>
            <a:r>
              <a:rPr lang="en-US" dirty="0" smtClean="0"/>
              <a:t>Most questions have partial credit</a:t>
            </a:r>
          </a:p>
          <a:p>
            <a:pPr lvl="1"/>
            <a:r>
              <a:rPr lang="en-US" sz="3200" dirty="0" smtClean="0"/>
              <a:t>You should at least </a:t>
            </a:r>
            <a:r>
              <a:rPr lang="en-US" sz="3200" u="sng" dirty="0" smtClean="0"/>
              <a:t>attempt</a:t>
            </a:r>
            <a:r>
              <a:rPr lang="en-US" sz="3200" dirty="0" smtClean="0"/>
              <a:t> every problem</a:t>
            </a:r>
            <a:endParaRPr lang="en-US" sz="3200" dirty="0"/>
          </a:p>
          <a:p>
            <a:pPr lvl="1"/>
            <a:r>
              <a:rPr lang="en-US" sz="3200" dirty="0" smtClean="0"/>
              <a:t>If you don’t know how to do one part of the problem, skip it and do the rest</a:t>
            </a:r>
          </a:p>
          <a:p>
            <a:pPr lvl="1"/>
            <a:r>
              <a:rPr lang="en-US" sz="3200" dirty="0" smtClean="0"/>
              <a:t>You can use comments instead of code</a:t>
            </a:r>
            <a:br>
              <a:rPr lang="en-US" sz="3200" dirty="0" smtClean="0"/>
            </a:br>
            <a:r>
              <a:rPr lang="en-US" sz="3200" dirty="0" smtClean="0"/>
              <a:t>(like “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get user input</a:t>
            </a:r>
            <a:r>
              <a:rPr lang="en-US" sz="3200" dirty="0" smtClean="0"/>
              <a:t>”)</a:t>
            </a:r>
            <a:br>
              <a:rPr lang="en-US" sz="3200" dirty="0" smtClean="0"/>
            </a:br>
            <a:r>
              <a:rPr lang="en-US" sz="3200" dirty="0" smtClean="0"/>
              <a:t>if you know </a:t>
            </a:r>
            <a:r>
              <a:rPr lang="en-US" sz="3200" u="sng" dirty="0" smtClean="0"/>
              <a:t>what</a:t>
            </a:r>
            <a:r>
              <a:rPr lang="en-US" sz="3200" dirty="0" smtClean="0"/>
              <a:t> you want a piece </a:t>
            </a:r>
            <a:br>
              <a:rPr lang="en-US" sz="3200" dirty="0" smtClean="0"/>
            </a:br>
            <a:r>
              <a:rPr lang="en-US" sz="3200" dirty="0" smtClean="0"/>
              <a:t>of code to do but not </a:t>
            </a:r>
            <a:r>
              <a:rPr lang="en-US" sz="3200" u="sng" dirty="0" smtClean="0"/>
              <a:t>how</a:t>
            </a:r>
            <a:r>
              <a:rPr lang="en-US" sz="3200" dirty="0" smtClean="0"/>
              <a:t> to do 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are done coding the programming problems, try “running” your program with some input and making sure it works the way you think it does</a:t>
            </a:r>
          </a:p>
          <a:p>
            <a:endParaRPr lang="en-US" dirty="0"/>
          </a:p>
          <a:p>
            <a:r>
              <a:rPr lang="en-US" dirty="0" smtClean="0"/>
              <a:t>If a problem is unclear or you think there is an error on the exam, raise your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Worksheet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47435" cy="4517689"/>
          </a:xfrm>
        </p:spPr>
        <p:txBody>
          <a:bodyPr/>
          <a:lstStyle/>
          <a:p>
            <a:r>
              <a:rPr lang="en-US" dirty="0" smtClean="0"/>
              <a:t>Answers will </a:t>
            </a:r>
            <a:r>
              <a:rPr lang="en-US" u="sng" dirty="0" smtClean="0"/>
              <a:t>not</a:t>
            </a:r>
            <a:r>
              <a:rPr lang="en-US" dirty="0" smtClean="0"/>
              <a:t> be provided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Work with other students on the review sheet!</a:t>
            </a:r>
          </a:p>
          <a:p>
            <a:r>
              <a:rPr lang="en-US" dirty="0" smtClean="0"/>
              <a:t>TAs </a:t>
            </a:r>
            <a:r>
              <a:rPr lang="en-US" dirty="0"/>
              <a:t>are </a:t>
            </a:r>
            <a:r>
              <a:rPr lang="en-US" dirty="0" smtClean="0"/>
              <a:t>also available </a:t>
            </a:r>
            <a:r>
              <a:rPr lang="en-US" dirty="0"/>
              <a:t>in ITE 240 during their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</a:t>
            </a:r>
            <a:r>
              <a:rPr lang="en-US" dirty="0"/>
              <a:t>discussion hours this week</a:t>
            </a:r>
          </a:p>
          <a:p>
            <a:pPr lvl="1"/>
            <a:r>
              <a:rPr lang="en-US" dirty="0" smtClean="0"/>
              <a:t>They won’t just give you the answers, though</a:t>
            </a:r>
          </a:p>
          <a:p>
            <a:pPr lvl="3"/>
            <a:endParaRPr lang="en-US" dirty="0"/>
          </a:p>
          <a:p>
            <a:r>
              <a:rPr lang="en-US" dirty="0" smtClean="0"/>
              <a:t>You’ll understand and retain the information better if you solve the problems yourself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Project 1 is due Friday night @ 8:59:59 PM</a:t>
            </a:r>
          </a:p>
          <a:p>
            <a:endParaRPr lang="en-US" dirty="0" smtClean="0"/>
          </a:p>
          <a:p>
            <a:r>
              <a:rPr lang="en-US" dirty="0" smtClean="0"/>
              <a:t>Lab 7 is online this week (due Thursday night)</a:t>
            </a:r>
          </a:p>
          <a:p>
            <a:endParaRPr lang="en-US" dirty="0" smtClean="0"/>
          </a:p>
          <a:p>
            <a:r>
              <a:rPr lang="en-US" dirty="0" smtClean="0"/>
              <a:t>Midterm is next time – March 15th and 16th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1"/>
            <a:r>
              <a:rPr lang="en-US" dirty="0" smtClean="0"/>
              <a:t>You can do it!  We believe in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84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midterm is closed everything:</a:t>
            </a:r>
          </a:p>
          <a:p>
            <a:pPr lvl="1"/>
            <a:r>
              <a:rPr lang="en-US" dirty="0" smtClean="0"/>
              <a:t>No books</a:t>
            </a:r>
          </a:p>
          <a:p>
            <a:pPr lvl="1"/>
            <a:r>
              <a:rPr lang="en-US" dirty="0" smtClean="0"/>
              <a:t>No notes</a:t>
            </a:r>
          </a:p>
          <a:p>
            <a:pPr lvl="1"/>
            <a:r>
              <a:rPr lang="en-US" dirty="0"/>
              <a:t>No cheat </a:t>
            </a:r>
            <a:r>
              <a:rPr lang="en-US" dirty="0" smtClean="0"/>
              <a:t>sheets</a:t>
            </a:r>
          </a:p>
          <a:p>
            <a:pPr lvl="1"/>
            <a:r>
              <a:rPr lang="en-US" dirty="0" smtClean="0"/>
              <a:t>No laptops</a:t>
            </a:r>
          </a:p>
          <a:p>
            <a:pPr lvl="1"/>
            <a:r>
              <a:rPr lang="en-US" dirty="0" smtClean="0"/>
              <a:t>No calculators</a:t>
            </a:r>
          </a:p>
          <a:p>
            <a:pPr lvl="1"/>
            <a:r>
              <a:rPr lang="en-US" dirty="0" smtClean="0"/>
              <a:t>No phones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8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2301" y="1253764"/>
            <a:ext cx="6259398" cy="48170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224" y="1418668"/>
            <a:ext cx="5875553" cy="45180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3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your bag under your desk/chair</a:t>
            </a:r>
          </a:p>
          <a:p>
            <a:pPr lvl="1"/>
            <a:r>
              <a:rPr lang="en-US" dirty="0" smtClean="0"/>
              <a:t>NOT on the seat next to you</a:t>
            </a:r>
          </a:p>
          <a:p>
            <a:r>
              <a:rPr lang="en-US" dirty="0" smtClean="0"/>
              <a:t>You may have on your desk:</a:t>
            </a:r>
          </a:p>
          <a:p>
            <a:pPr lvl="1"/>
            <a:r>
              <a:rPr lang="en-US" dirty="0" smtClean="0"/>
              <a:t>Pencils, erasers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use a pencil, not a pen</a:t>
            </a:r>
          </a:p>
          <a:p>
            <a:pPr lvl="1"/>
            <a:r>
              <a:rPr lang="en-US" dirty="0" smtClean="0"/>
              <a:t>Water bottle</a:t>
            </a:r>
          </a:p>
          <a:p>
            <a:pPr lvl="1"/>
            <a:r>
              <a:rPr lang="en-US" b="1" u="sng" dirty="0"/>
              <a:t>UMBC </a:t>
            </a:r>
            <a:r>
              <a:rPr lang="en-US" b="1" u="sng" dirty="0" smtClean="0"/>
              <a:t>ID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b="1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bring your UMBC ID with you to the exam!  We won’t accept your test without it.</a:t>
            </a:r>
          </a:p>
          <a:p>
            <a:pPr lvl="2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TA or instructor may ask you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/>
              <a:t>at any time during the test</a:t>
            </a:r>
          </a:p>
          <a:p>
            <a:pPr lvl="1"/>
            <a:r>
              <a:rPr lang="en-US" dirty="0"/>
              <a:t>This doesn’t mean we think you’re cheating</a:t>
            </a:r>
          </a:p>
          <a:p>
            <a:pPr lvl="4"/>
            <a:endParaRPr lang="en-US" b="1" dirty="0" smtClean="0"/>
          </a:p>
          <a:p>
            <a:r>
              <a:rPr lang="en-US" dirty="0" smtClean="0"/>
              <a:t>That being said, </a:t>
            </a:r>
            <a:r>
              <a:rPr lang="en-US" b="1" dirty="0" smtClean="0"/>
              <a:t>DO NOT CHEAT!!!</a:t>
            </a:r>
            <a:endParaRPr lang="en-US" dirty="0"/>
          </a:p>
          <a:p>
            <a:r>
              <a:rPr lang="en-US" dirty="0" smtClean="0"/>
              <a:t>Cheating will be dealt with severely and immediately</a:t>
            </a:r>
          </a:p>
          <a:p>
            <a:pPr lvl="1"/>
            <a:r>
              <a:rPr lang="en-US" dirty="0" smtClean="0"/>
              <a:t>If a TA or instructor sees you looking at another student’s paper they may take your test from you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allowing, you will sit every other seat, so that you are not next to another student</a:t>
            </a:r>
          </a:p>
          <a:p>
            <a:pPr lvl="3"/>
            <a:endParaRPr lang="en-US" dirty="0"/>
          </a:p>
          <a:p>
            <a:r>
              <a:rPr lang="en-US" dirty="0" smtClean="0"/>
              <a:t>Your instructor may have specific instructions for their lecture hall seating arrangements</a:t>
            </a:r>
          </a:p>
          <a:p>
            <a:pPr lvl="3"/>
            <a:endParaRPr lang="en-US" dirty="0"/>
          </a:p>
          <a:p>
            <a:r>
              <a:rPr lang="en-US" dirty="0" smtClean="0"/>
              <a:t>Make sure you know how to get to your exam room location – arrive early if possible!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about Exam Rules?</a:t>
            </a:r>
          </a:p>
        </p:txBody>
      </p:sp>
    </p:spTree>
    <p:extLst>
      <p:ext uri="{BB962C8B-B14F-4D97-AF65-F5344CB8AC3E}">
        <p14:creationId xmlns:p14="http://schemas.microsoft.com/office/powerpoint/2010/main" val="22641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5971" cy="4156799"/>
          </a:xfrm>
        </p:spPr>
        <p:txBody>
          <a:bodyPr/>
          <a:lstStyle/>
          <a:p>
            <a:r>
              <a:rPr lang="en-US" dirty="0"/>
              <a:t>Very similar to the in-class worksheet</a:t>
            </a:r>
          </a:p>
          <a:p>
            <a:pPr lvl="1"/>
            <a:r>
              <a:rPr lang="en-US" dirty="0"/>
              <a:t>Questions are less “tricky” than the worksheet, but the types of questions </a:t>
            </a:r>
            <a:r>
              <a:rPr lang="en-US" dirty="0" smtClean="0"/>
              <a:t>are </a:t>
            </a:r>
            <a:r>
              <a:rPr lang="en-US" dirty="0"/>
              <a:t>generally the same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Going </a:t>
            </a:r>
            <a:r>
              <a:rPr lang="en-US" dirty="0"/>
              <a:t>over the </a:t>
            </a:r>
            <a:r>
              <a:rPr lang="en-US" dirty="0" smtClean="0"/>
              <a:t>slides and </a:t>
            </a:r>
            <a:r>
              <a:rPr lang="en-US" dirty="0"/>
              <a:t>making sure you are comfortable with the material would be a good idea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Try some of the live-coding exercises and </a:t>
            </a:r>
            <a:br>
              <a:rPr lang="en-US" dirty="0" smtClean="0"/>
            </a:br>
            <a:r>
              <a:rPr lang="en-US" dirty="0" smtClean="0"/>
              <a:t>practice examples available in the slides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True/False</a:t>
            </a:r>
            <a:endParaRPr lang="en-US" dirty="0"/>
          </a:p>
          <a:p>
            <a:r>
              <a:rPr lang="en-US" dirty="0"/>
              <a:t>Code evaluation</a:t>
            </a:r>
          </a:p>
          <a:p>
            <a:pPr lvl="1"/>
            <a:r>
              <a:rPr lang="en-US" dirty="0"/>
              <a:t>Given code, what does it do?</a:t>
            </a:r>
          </a:p>
          <a:p>
            <a:r>
              <a:rPr lang="en-US" dirty="0"/>
              <a:t>Debugging</a:t>
            </a:r>
          </a:p>
          <a:p>
            <a:pPr lvl="1"/>
            <a:r>
              <a:rPr lang="en-US" dirty="0"/>
              <a:t>Find and fix </a:t>
            </a:r>
            <a:r>
              <a:rPr lang="en-US" dirty="0" smtClean="0"/>
              <a:t>errors</a:t>
            </a:r>
          </a:p>
          <a:p>
            <a:r>
              <a:rPr lang="en-US" dirty="0"/>
              <a:t>Fill in the blank</a:t>
            </a:r>
          </a:p>
          <a:p>
            <a:pPr lvl="1"/>
            <a:r>
              <a:rPr lang="en-US" dirty="0"/>
              <a:t>Complete a piece of partially-written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</a:t>
            </a:r>
            <a:r>
              <a:rPr lang="en-US" dirty="0"/>
              <a:t>problems</a:t>
            </a:r>
          </a:p>
          <a:p>
            <a:pPr lvl="1"/>
            <a:r>
              <a:rPr lang="en-US" sz="3200" dirty="0"/>
              <a:t>Given a problem, write the code to solve it</a:t>
            </a:r>
          </a:p>
          <a:p>
            <a:pPr lvl="4"/>
            <a:endParaRPr lang="en-US" dirty="0"/>
          </a:p>
          <a:p>
            <a:r>
              <a:rPr lang="en-US" dirty="0"/>
              <a:t>Tips:</a:t>
            </a:r>
          </a:p>
          <a:p>
            <a:pPr lvl="1"/>
            <a:r>
              <a:rPr lang="en-US" sz="3200" dirty="0"/>
              <a:t>Don’t jump straight into coding</a:t>
            </a:r>
          </a:p>
          <a:p>
            <a:pPr lvl="1"/>
            <a:r>
              <a:rPr lang="en-US" sz="3200" dirty="0"/>
              <a:t>Read the question carefully</a:t>
            </a:r>
          </a:p>
          <a:p>
            <a:pPr lvl="1"/>
            <a:r>
              <a:rPr lang="en-US" sz="3200" dirty="0"/>
              <a:t>Plan out what your code needs to do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13657</TotalTime>
  <Words>571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13 – Midterm Review</vt:lpstr>
      <vt:lpstr>Exam Rules</vt:lpstr>
      <vt:lpstr>Exam Rules</vt:lpstr>
      <vt:lpstr>Exam Rules</vt:lpstr>
      <vt:lpstr>Exam Seating</vt:lpstr>
      <vt:lpstr>Questions about Exam Rules?</vt:lpstr>
      <vt:lpstr>Exam Format</vt:lpstr>
      <vt:lpstr>Exam Format</vt:lpstr>
      <vt:lpstr>Exam Format</vt:lpstr>
      <vt:lpstr>Questions about Exam Format?</vt:lpstr>
      <vt:lpstr>Exam Content </vt:lpstr>
      <vt:lpstr>Exam Content</vt:lpstr>
      <vt:lpstr>Questions about Exam Content?</vt:lpstr>
      <vt:lpstr>Exam Advice</vt:lpstr>
      <vt:lpstr>Exam Advice</vt:lpstr>
      <vt:lpstr>Exam Advice</vt:lpstr>
      <vt:lpstr>Any Other Questions?</vt:lpstr>
      <vt:lpstr>Review Worksheet Answers</vt:lpstr>
      <vt:lpstr>Announcements</vt:lpstr>
      <vt:lpstr>PowerPoint Presentation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333</cp:revision>
  <dcterms:created xsi:type="dcterms:W3CDTF">2014-05-05T14:25:42Z</dcterms:created>
  <dcterms:modified xsi:type="dcterms:W3CDTF">2017-04-25T03:15:06Z</dcterms:modified>
</cp:coreProperties>
</file>